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19" r:id="rId2"/>
    <p:sldId id="256" r:id="rId3"/>
    <p:sldId id="272" r:id="rId4"/>
    <p:sldId id="278" r:id="rId5"/>
    <p:sldId id="276" r:id="rId6"/>
    <p:sldId id="292" r:id="rId7"/>
    <p:sldId id="293" r:id="rId8"/>
    <p:sldId id="296" r:id="rId9"/>
    <p:sldId id="297" r:id="rId10"/>
    <p:sldId id="275" r:id="rId11"/>
    <p:sldId id="298" r:id="rId12"/>
    <p:sldId id="289" r:id="rId13"/>
    <p:sldId id="273" r:id="rId14"/>
    <p:sldId id="301" r:id="rId15"/>
    <p:sldId id="291" r:id="rId16"/>
    <p:sldId id="290" r:id="rId17"/>
    <p:sldId id="302" r:id="rId18"/>
    <p:sldId id="279" r:id="rId19"/>
    <p:sldId id="281" r:id="rId20"/>
    <p:sldId id="274" r:id="rId21"/>
    <p:sldId id="269" r:id="rId22"/>
  </p:sldIdLst>
  <p:sldSz cx="9144000" cy="6858000" type="screen4x3"/>
  <p:notesSz cx="6799263" cy="9875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C4F1"/>
    <a:srgbClr val="0072C6"/>
    <a:srgbClr val="434242"/>
    <a:srgbClr val="FFCC03"/>
    <a:srgbClr val="63C0CF"/>
    <a:srgbClr val="57B583"/>
    <a:srgbClr val="25BCAD"/>
    <a:srgbClr val="73CEE1"/>
    <a:srgbClr val="4F535E"/>
    <a:srgbClr val="611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9" autoAdjust="0"/>
    <p:restoredTop sz="93250" autoAdjust="0"/>
  </p:normalViewPr>
  <p:slideViewPr>
    <p:cSldViewPr>
      <p:cViewPr>
        <p:scale>
          <a:sx n="72" d="100"/>
          <a:sy n="72" d="100"/>
        </p:scale>
        <p:origin x="-102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1B646-1B49-4A73-8A83-F7682F857253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691023"/>
            <a:ext cx="5439410" cy="444412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80332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380332"/>
            <a:ext cx="2946347" cy="4937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F89D3-54F9-4209-B79C-90D9108D25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7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F89D3-54F9-4209-B79C-90D9108D25F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13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F89D3-54F9-4209-B79C-90D9108D25F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13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F89D3-54F9-4209-B79C-90D9108D25F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63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5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55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27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53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4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69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6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4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70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405CE-9EA8-4087-AF13-FF4BA80DFF3B}" type="datetimeFigureOut">
              <a:rPr lang="en-GB" smtClean="0"/>
              <a:t>09/08/2017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A036C-C6C0-40FF-9E7D-F9BD778D93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gif"/><Relationship Id="rId18" Type="http://schemas.openxmlformats.org/officeDocument/2006/relationships/image" Target="../media/image29.jpg"/><Relationship Id="rId3" Type="http://schemas.openxmlformats.org/officeDocument/2006/relationships/image" Target="../media/image2.jpeg"/><Relationship Id="rId21" Type="http://schemas.openxmlformats.org/officeDocument/2006/relationships/image" Target="../media/image32.png"/><Relationship Id="rId7" Type="http://schemas.openxmlformats.org/officeDocument/2006/relationships/image" Target="../media/image18.jpeg"/><Relationship Id="rId12" Type="http://schemas.openxmlformats.org/officeDocument/2006/relationships/image" Target="../media/image23.gif"/><Relationship Id="rId17" Type="http://schemas.openxmlformats.org/officeDocument/2006/relationships/image" Target="../media/image28.jpg"/><Relationship Id="rId25" Type="http://schemas.openxmlformats.org/officeDocument/2006/relationships/image" Target="../media/image36.jpeg"/><Relationship Id="rId2" Type="http://schemas.openxmlformats.org/officeDocument/2006/relationships/image" Target="../media/image15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20.gif"/><Relationship Id="rId14" Type="http://schemas.openxmlformats.org/officeDocument/2006/relationships/image" Target="../media/image25.jpeg"/><Relationship Id="rId2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/>
          <a:stretch/>
        </p:blipFill>
        <p:spPr bwMode="auto">
          <a:xfrm>
            <a:off x="0" y="535495"/>
            <a:ext cx="9144000" cy="555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558" y="12332"/>
            <a:ext cx="868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Annual General Meeting 2015 - 16</a:t>
            </a:r>
            <a:endParaRPr lang="en-GB" sz="36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2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www.hdft.nhs.uk/content/uploads/2016/01/im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765"/>
          <a:stretch/>
        </p:blipFill>
        <p:spPr bwMode="auto">
          <a:xfrm>
            <a:off x="0" y="0"/>
            <a:ext cx="91440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74077" y="227687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September 2015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11439" y="391651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5981" y="3922377"/>
            <a:ext cx="183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Patients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9873" y="4899116"/>
            <a:ext cx="2349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18 weeks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468" y="4413297"/>
            <a:ext cx="208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should be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14152" y="4410791"/>
            <a:ext cx="1673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treated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850" y="4892975"/>
            <a:ext cx="144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within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378" y="2575998"/>
            <a:ext cx="4609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92%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85" y="2276872"/>
            <a:ext cx="460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National Target</a:t>
            </a:r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Hospital Services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850158"/>
            <a:ext cx="4661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0072C6"/>
                </a:solidFill>
                <a:latin typeface="Franklin Gothic Heavy" panose="020B0903020102020204" pitchFamily="34" charset="0"/>
              </a:rPr>
              <a:t>Referral to Treatment</a:t>
            </a:r>
            <a:endParaRPr lang="en-GB" sz="4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3" y="2564904"/>
            <a:ext cx="4366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91%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25908" y="2276872"/>
            <a:ext cx="2462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September 2016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576" y="394757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Patients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Were treated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within 18 weeks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46060" y="2575998"/>
            <a:ext cx="2633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88%</a:t>
            </a:r>
            <a:endParaRPr lang="en-GB" sz="88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19" grpId="0"/>
      <p:bldP spid="19" grpId="1"/>
      <p:bldP spid="17" grpId="0"/>
      <p:bldP spid="17" grpId="1"/>
      <p:bldP spid="7" grpId="0"/>
      <p:bldP spid="14" grpId="0"/>
      <p:bldP spid="14" grpId="1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hdft.nhs.uk/content/uploads/2016/01/im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765"/>
          <a:stretch/>
        </p:blipFill>
        <p:spPr bwMode="auto">
          <a:xfrm>
            <a:off x="0" y="0"/>
            <a:ext cx="914400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1336" y="3909838"/>
            <a:ext cx="4609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</a:t>
            </a:r>
            <a:r>
              <a:rPr lang="en-GB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</a:t>
            </a:r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atients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were seen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within 4 hours</a:t>
            </a:r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733" y="2564904"/>
            <a:ext cx="4589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80%</a:t>
            </a:r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2279662"/>
            <a:ext cx="4302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July 2015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33" y="2564904"/>
            <a:ext cx="46074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95%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732" y="2276872"/>
            <a:ext cx="460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National Target</a:t>
            </a:r>
            <a:endParaRPr lang="en-GB" sz="20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Hospital Services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658" y="115793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0072C6"/>
                </a:solidFill>
                <a:latin typeface="Franklin Gothic Heavy" panose="020B0903020102020204" pitchFamily="34" charset="0"/>
              </a:rPr>
              <a:t>A&amp;E</a:t>
            </a:r>
            <a:endParaRPr lang="en-GB" sz="40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957" y="2267373"/>
            <a:ext cx="2614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April- August 2016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2564904"/>
            <a:ext cx="39604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84.3%</a:t>
            </a:r>
            <a:endParaRPr lang="en-GB" sz="88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  <a:p>
            <a:pPr algn="ctr"/>
            <a:endParaRPr lang="en-GB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1439" y="3916514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55981" y="3922377"/>
            <a:ext cx="183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Patients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43906" y="4899116"/>
            <a:ext cx="2349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4 Hours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54545" y="4413297"/>
            <a:ext cx="208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should be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13229" y="4410791"/>
            <a:ext cx="1673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seen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9592" y="4892975"/>
            <a:ext cx="1444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within</a:t>
            </a:r>
            <a:endParaRPr lang="en-GB" sz="14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6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12" grpId="0"/>
      <p:bldP spid="14" grpId="0"/>
      <p:bldP spid="21" grpId="0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1" r="1797"/>
          <a:stretch/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944036" y="1852287"/>
            <a:ext cx="261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recruitment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75689" y="3313562"/>
            <a:ext cx="279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 </a:t>
            </a:r>
            <a:r>
              <a:rPr lang="en-GB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training </a:t>
            </a:r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are</a:t>
            </a:r>
            <a:endParaRPr lang="en-GB" sz="3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65502" y="1853243"/>
            <a:ext cx="88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and</a:t>
            </a:r>
            <a:endParaRPr lang="en-GB" sz="3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43836" y="185324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retention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8805" y="2344117"/>
            <a:ext cx="6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87878" y="2344275"/>
            <a:ext cx="2848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clinical </a:t>
            </a:r>
            <a:r>
              <a:rPr lang="en-GB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staff, 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84089" y="2344274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including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99217" y="2344741"/>
            <a:ext cx="1129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GPs,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7566" y="2340169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is an issue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50892" y="3815122"/>
            <a:ext cx="466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training </a:t>
            </a:r>
            <a:r>
              <a:rPr lang="en-GB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places </a:t>
            </a:r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unfilled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3129" y="3313562"/>
            <a:ext cx="3299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numbers </a:t>
            </a:r>
            <a:r>
              <a:rPr lang="en-GB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of </a:t>
            </a:r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GPs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21557" y="3311379"/>
            <a:ext cx="1499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falling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109290" y="3815123"/>
            <a:ext cx="2382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with many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58746" y="3438526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and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01056" y="3438526"/>
            <a:ext cx="3712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care co-ordination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46098" y="2952520"/>
            <a:ext cx="141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and at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33898" y="295447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weekends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56855" y="2954474"/>
            <a:ext cx="2852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hospital tests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44515" y="2954474"/>
            <a:ext cx="1719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requiring</a:t>
            </a:r>
            <a:endParaRPr lang="en-GB" sz="3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5780" y="2465133"/>
            <a:ext cx="5212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</a:t>
            </a:r>
            <a:endParaRPr lang="en-GB" sz="3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29961" y="2453776"/>
            <a:ext cx="1262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being</a:t>
            </a:r>
            <a:endParaRPr lang="en-GB" sz="3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22674" y="2455607"/>
            <a:ext cx="3887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open </a:t>
            </a:r>
            <a:r>
              <a:rPr lang="en-GB" sz="32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longer </a:t>
            </a:r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hours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0691" y="2465133"/>
            <a:ext cx="352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complex patients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6000" y="2453776"/>
            <a:ext cx="284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GP Practices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6632" y="2412838"/>
            <a:ext cx="2310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20%</a:t>
            </a:r>
            <a:endParaRPr lang="en-GB" sz="88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0837" y="3243835"/>
            <a:ext cx="4062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Increasing Pressure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9006" y="2659060"/>
            <a:ext cx="1745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is under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9137" y="3841942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Rise in demand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75727" y="1977213"/>
            <a:ext cx="19527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 number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0258" y="1977507"/>
            <a:ext cx="2095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There is 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3222" y="196362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Health </a:t>
            </a:r>
            <a:r>
              <a:rPr lang="en-GB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policy is moving </a:t>
            </a:r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towards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13295" y="1977915"/>
            <a:ext cx="185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increase</a:t>
            </a:r>
            <a:endParaRPr lang="en-GB" sz="3200" dirty="0" smtClean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3647" y="1963218"/>
            <a:ext cx="1796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Since 2007/8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5443" y="2074285"/>
            <a:ext cx="3413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General Practice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Primary Care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73646" y="3356992"/>
            <a:ext cx="190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Only</a:t>
            </a:r>
            <a:endParaRPr lang="en-GB" sz="3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27077" y="1196753"/>
            <a:ext cx="2599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By 2020</a:t>
            </a:r>
            <a:endParaRPr lang="en-GB" sz="32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70642" y="1196752"/>
            <a:ext cx="108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45%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28550" y="1687627"/>
            <a:ext cx="669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GPs working in Hull could have  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57549" y="2235643"/>
            <a:ext cx="166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retired</a:t>
            </a:r>
            <a:endParaRPr lang="en-GB" sz="3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3222" y="4293096"/>
            <a:ext cx="914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40 years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10566" y="3356933"/>
            <a:ext cx="1194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12%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" y="3858553"/>
            <a:ext cx="9140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Hull GPs are under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994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5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7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8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95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35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0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5500"/>
                            </p:stCondLst>
                            <p:childTnLst>
                              <p:par>
                                <p:cTn id="233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7000"/>
                            </p:stCondLst>
                            <p:childTnLst>
                              <p:par>
                                <p:cTn id="2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37500"/>
                            </p:stCondLst>
                            <p:childTnLst>
                              <p:par>
                                <p:cTn id="2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2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0000"/>
                            </p:stCondLst>
                            <p:childTnLst>
                              <p:par>
                                <p:cTn id="2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500"/>
                            </p:stCondLst>
                            <p:childTnLst>
                              <p:par>
                                <p:cTn id="2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41000"/>
                            </p:stCondLst>
                            <p:childTnLst>
                              <p:par>
                                <p:cTn id="2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43500"/>
                            </p:stCondLst>
                            <p:childTnLst>
                              <p:par>
                                <p:cTn id="2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24" grpId="0"/>
      <p:bldP spid="24" grpId="1"/>
      <p:bldP spid="17" grpId="0"/>
      <p:bldP spid="17" grpId="1"/>
      <p:bldP spid="31" grpId="0"/>
      <p:bldP spid="31" grpId="1"/>
      <p:bldP spid="28" grpId="0"/>
      <p:bldP spid="28" grpId="1"/>
      <p:bldP spid="22" grpId="0"/>
      <p:bldP spid="22" grpId="1"/>
      <p:bldP spid="23" grpId="0"/>
      <p:bldP spid="23" grpId="1"/>
      <p:bldP spid="20" grpId="0"/>
      <p:bldP spid="20" grpId="1"/>
      <p:bldP spid="29" grpId="0"/>
      <p:bldP spid="29" grpId="1"/>
      <p:bldP spid="27" grpId="0"/>
      <p:bldP spid="27" grpId="1"/>
      <p:bldP spid="21" grpId="0"/>
      <p:bldP spid="21" grpId="1"/>
      <p:bldP spid="30" grpId="0"/>
      <p:bldP spid="30" grpId="1"/>
      <p:bldP spid="7" grpId="0"/>
      <p:bldP spid="7" grpId="1"/>
      <p:bldP spid="13" grpId="0"/>
      <p:bldP spid="13" grpId="1"/>
      <p:bldP spid="12" grpId="0"/>
      <p:bldP spid="12" grpId="1"/>
      <p:bldP spid="14" grpId="0"/>
      <p:bldP spid="14" grpId="1"/>
      <p:bldP spid="19" grpId="0"/>
      <p:bldP spid="19" grpId="1"/>
      <p:bldP spid="16" grpId="0"/>
      <p:bldP spid="16" grpId="1"/>
      <p:bldP spid="26" grpId="0"/>
      <p:bldP spid="26" grpId="1"/>
      <p:bldP spid="18" grpId="0"/>
      <p:bldP spid="18" grpId="1"/>
      <p:bldP spid="5" grpId="0"/>
      <p:bldP spid="5" grpId="1"/>
      <p:bldP spid="4" grpId="0"/>
      <p:bldP spid="4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4" grpId="0"/>
      <p:bldP spid="54" grpId="1"/>
      <p:bldP spid="56" grpId="0"/>
      <p:bldP spid="56" grpId="1"/>
      <p:bldP spid="58" grpId="0"/>
      <p:bldP spid="58" grpId="1"/>
      <p:bldP spid="59" grpId="0"/>
      <p:bldP spid="5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edia.gettyimages.com/videos/typing-a-letter-on-an-old-typewriter-video-id485017892?s=640x6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76" r="14398" b="-76"/>
          <a:stretch/>
        </p:blipFill>
        <p:spPr bwMode="auto">
          <a:xfrm>
            <a:off x="0" y="4487"/>
            <a:ext cx="9144000" cy="601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next chapter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959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9" t="13037" r="10200" b="16118"/>
          <a:stretch/>
        </p:blipFill>
        <p:spPr>
          <a:xfrm flipH="1" flipV="1">
            <a:off x="-1" y="0"/>
            <a:ext cx="9144000" cy="6021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912" y="2690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Next </a:t>
            </a:r>
            <a:r>
              <a:rPr lang="en-GB" sz="4000" dirty="0" smtClean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Chapter</a:t>
            </a:r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 </a:t>
            </a:r>
            <a:r>
              <a:rPr lang="en-GB" sz="40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Hull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 CCG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577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88"/>
            <a:ext cx="9144000" cy="6184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2" y="5013176"/>
            <a:ext cx="868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Falls Team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912" y="2690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Next Chapter </a:t>
            </a:r>
            <a:r>
              <a:rPr lang="en-GB" sz="4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Hull 2020</a:t>
            </a:r>
            <a:endParaRPr lang="en-GB" sz="4000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050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next chapter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293" r="25131" b="-293"/>
          <a:stretch/>
        </p:blipFill>
        <p:spPr>
          <a:xfrm>
            <a:off x="0" y="17584"/>
            <a:ext cx="9144000" cy="60037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1912" y="269032"/>
            <a:ext cx="89644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Next </a:t>
            </a:r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Chapter</a:t>
            </a:r>
            <a:r>
              <a:rPr lang="en-GB" sz="4000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Hull 2020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013176"/>
            <a:ext cx="868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Integrated Care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493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" t="438" r="8521" b="-438"/>
          <a:stretch/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1912" y="2690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Next Chapter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Hull 2020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013176"/>
            <a:ext cx="868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Champions on every street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152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696"/>
            <a:ext cx="9144000" cy="248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3816" y="1918749"/>
            <a:ext cx="22637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Working</a:t>
            </a:r>
          </a:p>
          <a:p>
            <a:r>
              <a:rPr lang="en-GB" sz="4000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together</a:t>
            </a:r>
            <a:endParaRPr lang="en-GB" sz="4000" dirty="0">
              <a:solidFill>
                <a:srgbClr val="58C4F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8"/>
          <a:stretch/>
        </p:blipFill>
        <p:spPr>
          <a:xfrm>
            <a:off x="5198806" y="2717042"/>
            <a:ext cx="572580" cy="495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47" y="2035298"/>
            <a:ext cx="570551" cy="529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092" y="3749393"/>
            <a:ext cx="1072788" cy="471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35" y="1536475"/>
            <a:ext cx="852082" cy="380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6" y="1148406"/>
            <a:ext cx="1129398" cy="205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1" y="1156365"/>
            <a:ext cx="1320164" cy="3605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62" y="3129706"/>
            <a:ext cx="902438" cy="5153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36" y="3326165"/>
            <a:ext cx="1172167" cy="3188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03" y="2775938"/>
            <a:ext cx="1603375" cy="253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06902"/>
            <a:ext cx="1530020" cy="24176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31912" y="2690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58C4F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Next Chapter </a:t>
            </a:r>
            <a:r>
              <a:rPr lang="en-GB" sz="4000" dirty="0" smtClean="0">
                <a:solidFill>
                  <a:srgbClr val="58C4F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STP</a:t>
            </a:r>
            <a:endParaRPr lang="en-GB" sz="4000" dirty="0">
              <a:solidFill>
                <a:srgbClr val="58C4F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48406"/>
            <a:ext cx="2003425" cy="218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58" y="1556318"/>
            <a:ext cx="1015835" cy="21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6" y="1918749"/>
            <a:ext cx="1317609" cy="361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8" y="2354507"/>
            <a:ext cx="1332014" cy="3603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8" y="2775938"/>
            <a:ext cx="1343158" cy="3632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2" y="3200523"/>
            <a:ext cx="1333634" cy="3601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3" y="3113633"/>
            <a:ext cx="9810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84" y="1914775"/>
            <a:ext cx="1665164" cy="358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8" b="32951"/>
          <a:stretch/>
        </p:blipFill>
        <p:spPr>
          <a:xfrm>
            <a:off x="3244021" y="2293512"/>
            <a:ext cx="1340677" cy="276007"/>
          </a:xfrm>
          <a:prstGeom prst="rect">
            <a:avLst/>
          </a:prstGeom>
        </p:spPr>
      </p:pic>
      <p:pic>
        <p:nvPicPr>
          <p:cNvPr id="1028" name="Picture 4" descr="CHCP.jpg (601×344)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90" y="3677561"/>
            <a:ext cx="823788" cy="4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hcpcic.org.uk/uploads/main_article/image/84/show_CHCP_CIC_Logo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34" y="4109068"/>
            <a:ext cx="807351" cy="18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00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081" y="90320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quality</a:t>
            </a:r>
            <a:endParaRPr lang="en-GB" dirty="0">
              <a:solidFill>
                <a:srgbClr val="58C4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870" y="878314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58C4F1"/>
                </a:solidFill>
                <a:latin typeface="Franklin Gothic Heavy" panose="020B0903020102020204" pitchFamily="34" charset="0"/>
              </a:rPr>
              <a:t>f</a:t>
            </a:r>
            <a:r>
              <a:rPr lang="en-GB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inancial</a:t>
            </a:r>
            <a:endParaRPr lang="en-GB" dirty="0">
              <a:solidFill>
                <a:srgbClr val="58C4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764704"/>
            <a:ext cx="1263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Health &amp;</a:t>
            </a:r>
          </a:p>
          <a:p>
            <a:pPr algn="r"/>
            <a:r>
              <a:rPr lang="en-GB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Wellbeing</a:t>
            </a:r>
            <a:endParaRPr lang="en-GB" dirty="0">
              <a:solidFill>
                <a:srgbClr val="58C4F1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696"/>
            <a:ext cx="9144000" cy="248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04" y="260649"/>
            <a:ext cx="398529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3094" y="260649"/>
            <a:ext cx="1937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434242"/>
                </a:solidFill>
                <a:latin typeface="Franklin Gothic Book" panose="020B0503020102020204" pitchFamily="34" charset="0"/>
              </a:rPr>
              <a:t>t</a:t>
            </a:r>
            <a:r>
              <a:rPr lang="en-GB" sz="2800" dirty="0" smtClean="0">
                <a:solidFill>
                  <a:srgbClr val="434242"/>
                </a:solidFill>
                <a:latin typeface="Franklin Gothic Book" panose="020B0503020102020204" pitchFamily="34" charset="0"/>
              </a:rPr>
              <a:t>o close the</a:t>
            </a:r>
            <a:endParaRPr lang="en-GB" sz="4000" dirty="0" smtClean="0">
              <a:solidFill>
                <a:srgbClr val="58C4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49" y="678182"/>
            <a:ext cx="1079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gap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82746" y="1283274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434242"/>
                </a:solidFill>
                <a:latin typeface="Franklin Gothic Book" panose="020B0503020102020204" pitchFamily="34" charset="0"/>
              </a:rPr>
              <a:t>and</a:t>
            </a:r>
            <a:endParaRPr lang="en-GB" sz="4000" dirty="0" smtClean="0">
              <a:solidFill>
                <a:srgbClr val="58C4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7750" y="2938957"/>
            <a:ext cx="468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434242"/>
                </a:solidFill>
                <a:latin typeface="Franklin Gothic Book" panose="020B0503020102020204" pitchFamily="34" charset="0"/>
              </a:rPr>
              <a:t>In</a:t>
            </a:r>
            <a:endParaRPr lang="en-GB" sz="4000" dirty="0" smtClean="0">
              <a:solidFill>
                <a:srgbClr val="58C4F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571" y="1723165"/>
            <a:ext cx="2565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rgbClr val="58C4F1"/>
                </a:solidFill>
                <a:latin typeface="Franklin Gothic Heavy" panose="020B0903020102020204" pitchFamily="34" charset="0"/>
              </a:rPr>
              <a:t>i</a:t>
            </a:r>
            <a:r>
              <a:rPr lang="en-GB" sz="4000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mprove</a:t>
            </a:r>
          </a:p>
          <a:p>
            <a:pPr algn="ctr"/>
            <a:r>
              <a:rPr lang="en-GB" sz="4000" dirty="0">
                <a:solidFill>
                  <a:srgbClr val="58C4F1"/>
                </a:solidFill>
                <a:latin typeface="Franklin Gothic Heavy" panose="020B0903020102020204" pitchFamily="34" charset="0"/>
              </a:rPr>
              <a:t>o</a:t>
            </a:r>
            <a:r>
              <a:rPr lang="en-GB" sz="4000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utcomes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2097" y="3371716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>
                <a:solidFill>
                  <a:srgbClr val="58C4F1"/>
                </a:solidFill>
                <a:latin typeface="Franklin Gothic Heavy" panose="020B0903020102020204" pitchFamily="34" charset="0"/>
              </a:rPr>
              <a:t>o</a:t>
            </a:r>
            <a:r>
              <a:rPr lang="en-GB" sz="4000" dirty="0" smtClean="0">
                <a:solidFill>
                  <a:srgbClr val="58C4F1"/>
                </a:solidFill>
                <a:latin typeface="Franklin Gothic Heavy" panose="020B0903020102020204" pitchFamily="34" charset="0"/>
              </a:rPr>
              <a:t>ur region</a:t>
            </a:r>
          </a:p>
        </p:txBody>
      </p:sp>
    </p:spTree>
    <p:extLst>
      <p:ext uri="{BB962C8B-B14F-4D97-AF65-F5344CB8AC3E}">
        <p14:creationId xmlns:p14="http://schemas.microsoft.com/office/powerpoint/2010/main" val="138065559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  <p:bldP spid="8" grpId="0"/>
      <p:bldP spid="8" grpId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b="4819"/>
          <a:stretch/>
        </p:blipFill>
        <p:spPr>
          <a:xfrm>
            <a:off x="1" y="1"/>
            <a:ext cx="9143998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41" y="11663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Emma Latimer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Chief Officer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639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wali-fireworks-hull.jpg (1200×797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2" r="15260" b="832"/>
          <a:stretch/>
        </p:blipFill>
        <p:spPr bwMode="auto">
          <a:xfrm>
            <a:off x="0" y="-794898"/>
            <a:ext cx="9144000" cy="716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2015/16 Highlights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8623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/>
          <a:stretch/>
        </p:blipFill>
        <p:spPr bwMode="auto">
          <a:xfrm>
            <a:off x="0" y="535495"/>
            <a:ext cx="9144000" cy="555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558" y="12332"/>
            <a:ext cx="8688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Annual General Meeting 2015 - 16</a:t>
            </a:r>
            <a:endParaRPr lang="en-GB" sz="36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talkandroid.com/uploads/2013/11/stack_of_boo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The story so far</a:t>
            </a:r>
            <a:endParaRPr lang="en-GB" sz="4000" dirty="0">
              <a:solidFill>
                <a:schemeClr val="bg1"/>
              </a:solidFill>
              <a:latin typeface="Franklin Gothic Heavy" panose="020B0903020102020204" pitchFamily="34" charset="0"/>
              <a:cs typeface="MoolBoran" panose="020B01000101010101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95578"/>
      </p:ext>
    </p:extLst>
  </p:cSld>
  <p:clrMapOvr>
    <a:masterClrMapping/>
  </p:clrMapOvr>
  <p:transition spd="slow" advClick="0" advTm="1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.ibtimes.co.uk/en/full/1476256/mental-health.jpg?w=4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473"/>
            <a:ext cx="9144000" cy="608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292080" y="473519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had waited longer than 18 weeks</a:t>
            </a:r>
            <a:endParaRPr lang="en-GB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31856" y="3583064"/>
            <a:ext cx="2212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18 weeks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85166" y="4595414"/>
            <a:ext cx="40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0</a:t>
            </a:r>
            <a:endParaRPr lang="en-GB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72028" y="2299977"/>
            <a:ext cx="2854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young people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Mental Health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Children &amp; Young People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7984" y="1988840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 </a:t>
            </a:r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July 2015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8024" y="429309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In </a:t>
            </a:r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April 2016</a:t>
            </a:r>
            <a:endParaRPr lang="en-GB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8024" y="92294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CAMHS</a:t>
            </a:r>
            <a:endParaRPr lang="en-GB" sz="40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142700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72C6"/>
                </a:solidFill>
                <a:latin typeface="Franklin Gothic Book" panose="020B0503020102020204" pitchFamily="34" charset="0"/>
              </a:rPr>
              <a:t>Child and Adolescent</a:t>
            </a:r>
          </a:p>
          <a:p>
            <a:pPr algn="ctr"/>
            <a:r>
              <a:rPr lang="en-GB" sz="1400" dirty="0" smtClean="0">
                <a:solidFill>
                  <a:srgbClr val="0072C6"/>
                </a:solidFill>
                <a:latin typeface="Franklin Gothic Book" panose="020B0503020102020204" pitchFamily="34" charset="0"/>
              </a:rPr>
              <a:t>Mental Health Services</a:t>
            </a:r>
            <a:endParaRPr lang="en-GB" sz="1400" dirty="0">
              <a:solidFill>
                <a:srgbClr val="0072C6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984" y="278092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were waiting to access CAMHS</a:t>
            </a:r>
            <a:endParaRPr lang="en-GB" sz="20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58619" y="2296968"/>
            <a:ext cx="981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281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0648" y="3089056"/>
            <a:ext cx="99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120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4552" y="3228977"/>
            <a:ext cx="1431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had waited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50580" y="4590652"/>
            <a:ext cx="40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2</a:t>
            </a:r>
            <a:endParaRPr lang="en-GB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7420" y="4593033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1</a:t>
            </a:r>
            <a:endParaRPr lang="en-GB" sz="20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46024" y="3583064"/>
            <a:ext cx="149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longer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67272" y="3583064"/>
            <a:ext cx="1104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than</a:t>
            </a:r>
            <a:endParaRPr lang="en-GB" sz="3200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169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2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3" grpId="0"/>
      <p:bldP spid="29" grpId="0"/>
      <p:bldP spid="22" grpId="0"/>
      <p:bldP spid="2" grpId="0"/>
      <p:bldP spid="12" grpId="0"/>
      <p:bldP spid="13" grpId="0"/>
      <p:bldP spid="14" grpId="0"/>
      <p:bldP spid="16" grpId="0"/>
      <p:bldP spid="21" grpId="0"/>
      <p:bldP spid="23" grpId="0"/>
      <p:bldP spid="24" grpId="0"/>
      <p:bldP spid="28" grpId="0"/>
      <p:bldP spid="28" grpId="1"/>
      <p:bldP spid="30" grpId="0"/>
      <p:bldP spid="30" grpId="1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eds.ac.uk/__data/assets/image/0006/480462/mental-heal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30" r="14746" b="-130"/>
          <a:stretch/>
        </p:blipFill>
        <p:spPr bwMode="auto">
          <a:xfrm>
            <a:off x="0" y="0"/>
            <a:ext cx="9144000" cy="61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63588" y="3114482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6</a:t>
            </a:r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68" y="213575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 need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 diagnose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2168" y="2471771"/>
            <a:ext cx="19802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6494" y="2811072"/>
            <a:ext cx="16318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4450413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expected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cases in Hull</a:t>
            </a:r>
          </a:p>
          <a:p>
            <a:pPr algn="ctr"/>
            <a:endParaRPr lang="en-GB" sz="20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Mental Health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Adults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9" y="772610"/>
            <a:ext cx="482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Dementia</a:t>
            </a:r>
            <a:endParaRPr lang="en-GB" sz="40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889" y="162880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489038697"/>
      </p:ext>
    </p:extLst>
  </p:cSld>
  <p:clrMapOvr>
    <a:masterClrMapping/>
  </p:clrMapOvr>
  <p:transition spd="slow" advClick="0" advTm="82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75133E-6 L -0.15069 -0.175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7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8848E-6 L 0.11198 0.163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816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7" grpId="0"/>
      <p:bldP spid="15" grpId="0"/>
      <p:bldP spid="15" grpId="1"/>
      <p:bldP spid="15" grpId="2"/>
      <p:bldP spid="16" grpId="0"/>
      <p:bldP spid="16" grpId="1"/>
      <p:bldP spid="16" grpId="2"/>
      <p:bldP spid="21" grpId="0"/>
      <p:bldP spid="12" grpId="0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eds.ac.uk/__data/assets/image/0006/480462/mental-heal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30" r="14746" b="-130"/>
          <a:stretch/>
        </p:blipFill>
        <p:spPr bwMode="auto">
          <a:xfrm>
            <a:off x="0" y="0"/>
            <a:ext cx="9144000" cy="61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3568" y="162880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September 2016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588" y="3114482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6</a:t>
            </a:r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68" y="213575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 need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to diagnose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4450413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of expected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cases in Hull</a:t>
            </a:r>
          </a:p>
          <a:p>
            <a:pPr algn="ctr"/>
            <a:endParaRPr lang="en-GB" sz="20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Mental Health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Adults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9" y="772610"/>
            <a:ext cx="482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Dementia</a:t>
            </a:r>
            <a:endParaRPr lang="en-GB" sz="40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576" y="2337123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 diagnosed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3568" y="3131724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77.3%</a:t>
            </a:r>
          </a:p>
        </p:txBody>
      </p:sp>
    </p:spTree>
    <p:extLst>
      <p:ext uri="{BB962C8B-B14F-4D97-AF65-F5344CB8AC3E}">
        <p14:creationId xmlns:p14="http://schemas.microsoft.com/office/powerpoint/2010/main" val="12130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600">
        <p:fade/>
      </p:transition>
    </mc:Choice>
    <mc:Fallback xmlns="">
      <p:transition spd="med" advClick="0" advTm="5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0" grpId="0"/>
      <p:bldP spid="17" grpId="1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eds.ac.uk/__data/assets/image/0006/480462/mental-heal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30" r="14746" b="-130"/>
          <a:stretch/>
        </p:blipFill>
        <p:spPr bwMode="auto">
          <a:xfrm>
            <a:off x="0" y="0"/>
            <a:ext cx="9144000" cy="61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788024" y="2340169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The National Target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1560" y="162880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By </a:t>
            </a:r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March 2017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1816" y="2337748"/>
            <a:ext cx="1980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diagnosed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17768" y="2340074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3568" y="3131724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77.3%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4450413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o</a:t>
            </a:r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 expected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cases in Hull</a:t>
            </a:r>
          </a:p>
          <a:p>
            <a:pPr algn="ctr"/>
            <a:endParaRPr lang="en-GB" sz="20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Mental Health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Adults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9" y="772610"/>
            <a:ext cx="482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Dementia</a:t>
            </a:r>
            <a:endParaRPr lang="en-GB" sz="40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31055" y="2348880"/>
            <a:ext cx="89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will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7768" y="3130920"/>
            <a:ext cx="30678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80%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04048" y="3130920"/>
            <a:ext cx="3528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66.7%</a:t>
            </a:r>
          </a:p>
        </p:txBody>
      </p:sp>
      <p:pic>
        <p:nvPicPr>
          <p:cNvPr id="17" name="Picture 2" descr="http://www.beds.ac.uk/__data/assets/image/0006/480462/mental-heal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07" t="38026" r="56733" b="49020"/>
          <a:stretch/>
        </p:blipFill>
        <p:spPr bwMode="auto">
          <a:xfrm>
            <a:off x="4093028" y="2329039"/>
            <a:ext cx="325739" cy="7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951E-8 L -0.03872 0.0006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36479E-6 L 0.03924 0.0009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/>
      <p:bldP spid="24" grpId="0"/>
      <p:bldP spid="26" grpId="0"/>
      <p:bldP spid="25" grpId="0"/>
      <p:bldP spid="28" grpId="0"/>
      <p:bldP spid="30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eds.ac.uk/__data/assets/image/0006/480462/mental-heal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30" r="14746" b="-130"/>
          <a:stretch/>
        </p:blipFill>
        <p:spPr bwMode="auto">
          <a:xfrm>
            <a:off x="0" y="0"/>
            <a:ext cx="9144000" cy="61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26494" y="2811072"/>
            <a:ext cx="16318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2168" y="2471771"/>
            <a:ext cx="19802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“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588" y="3114482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6000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68" y="213575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The service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will help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4450413"/>
            <a:ext cx="3960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people in Hull</a:t>
            </a:r>
          </a:p>
          <a:p>
            <a:pPr algn="ctr"/>
            <a:endParaRPr lang="en-GB" sz="20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Mental Health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Adults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9" y="772610"/>
            <a:ext cx="482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Lets Talk</a:t>
            </a:r>
            <a:endParaRPr lang="en-GB" sz="40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889" y="162880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September 2015</a:t>
            </a:r>
          </a:p>
        </p:txBody>
      </p:sp>
    </p:spTree>
    <p:extLst>
      <p:ext uri="{BB962C8B-B14F-4D97-AF65-F5344CB8AC3E}">
        <p14:creationId xmlns:p14="http://schemas.microsoft.com/office/powerpoint/2010/main" val="204090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">
        <p:fade/>
      </p:transition>
    </mc:Choice>
    <mc:Fallback xmlns="">
      <p:transition spd="med" advClick="0" advTm="7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75133E-6 L -0.15069 -0.175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7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58848E-6 L 0.11198 0.163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816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5" grpId="0"/>
      <p:bldP spid="15" grpId="1"/>
      <p:bldP spid="15" grpId="2"/>
      <p:bldP spid="20" grpId="0"/>
      <p:bldP spid="17" grpId="0"/>
      <p:bldP spid="21" grpId="0"/>
      <p:bldP spid="12" grpId="0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eds.ac.uk/__data/assets/image/0006/480462/mental-healt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8" t="130" r="14746" b="-130"/>
          <a:stretch/>
        </p:blipFill>
        <p:spPr bwMode="auto">
          <a:xfrm>
            <a:off x="0" y="0"/>
            <a:ext cx="9144000" cy="61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59400" y="3116162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6000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3588" y="3114482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5997</a:t>
            </a:r>
            <a:endParaRPr lang="en-GB" sz="88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68" y="2138840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The service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helped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68" y="2135758"/>
            <a:ext cx="3960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The service</a:t>
            </a:r>
          </a:p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will help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3568" y="4450413"/>
            <a:ext cx="39604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people in Hull</a:t>
            </a:r>
          </a:p>
          <a:p>
            <a:pPr algn="ctr"/>
            <a:endParaRPr lang="en-GB" sz="2000" dirty="0" smtClean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2" b="12212"/>
          <a:stretch/>
        </p:blipFill>
        <p:spPr>
          <a:xfrm>
            <a:off x="47682" y="6128774"/>
            <a:ext cx="1961736" cy="6792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86" y="6268918"/>
            <a:ext cx="2624822" cy="3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anklin Gothic Heavy" panose="020B0903020102020204" pitchFamily="34" charset="0"/>
                <a:cs typeface="MoolBoran" panose="020B0100010101010101" pitchFamily="34" charset="0"/>
              </a:rPr>
              <a:t>Mental Health </a:t>
            </a:r>
            <a:r>
              <a:rPr lang="en-GB" sz="4000" dirty="0" smtClean="0">
                <a:solidFill>
                  <a:schemeClr val="bg1"/>
                </a:solidFill>
                <a:latin typeface="Franklin Gothic Book" panose="020B0503020102020204" pitchFamily="34" charset="0"/>
                <a:cs typeface="MoolBoran" panose="020B0100010101010101" pitchFamily="34" charset="0"/>
              </a:rPr>
              <a:t>Adults</a:t>
            </a:r>
            <a:endParaRPr lang="en-GB" sz="4000" dirty="0">
              <a:solidFill>
                <a:schemeClr val="bg1"/>
              </a:solidFill>
              <a:latin typeface="Franklin Gothic Book" panose="020B0503020102020204" pitchFamily="34" charset="0"/>
              <a:cs typeface="MoolBoran" panose="020B01000101010101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9" y="772610"/>
            <a:ext cx="482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72C6"/>
                </a:solidFill>
                <a:latin typeface="Franklin Gothic Heavy" panose="020B0903020102020204" pitchFamily="34" charset="0"/>
              </a:rPr>
              <a:t>Lets Talk</a:t>
            </a:r>
            <a:endParaRPr lang="en-GB" sz="4000" dirty="0">
              <a:solidFill>
                <a:srgbClr val="0072C6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2889" y="162880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April 2015 - March 2016</a:t>
            </a:r>
          </a:p>
        </p:txBody>
      </p:sp>
    </p:spTree>
    <p:extLst>
      <p:ext uri="{BB962C8B-B14F-4D97-AF65-F5344CB8AC3E}">
        <p14:creationId xmlns:p14="http://schemas.microsoft.com/office/powerpoint/2010/main" val="352777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14" grpId="0"/>
      <p:bldP spid="17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380</Words>
  <Application>Microsoft Office PowerPoint</Application>
  <PresentationFormat>On-screen Show (4:3)</PresentationFormat>
  <Paragraphs>178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eMBED</cp:lastModifiedBy>
  <cp:revision>161</cp:revision>
  <cp:lastPrinted>2016-09-09T15:14:00Z</cp:lastPrinted>
  <dcterms:created xsi:type="dcterms:W3CDTF">2016-08-26T09:05:19Z</dcterms:created>
  <dcterms:modified xsi:type="dcterms:W3CDTF">2017-08-09T08:24:17Z</dcterms:modified>
</cp:coreProperties>
</file>