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6" r:id="rId3"/>
    <p:sldId id="257" r:id="rId4"/>
    <p:sldId id="258" r:id="rId5"/>
    <p:sldId id="260" r:id="rId6"/>
    <p:sldId id="264" r:id="rId7"/>
    <p:sldId id="263" r:id="rId8"/>
    <p:sldId id="265" r:id="rId9"/>
    <p:sldId id="261" r:id="rId10"/>
    <p:sldId id="262" r:id="rId11"/>
    <p:sldId id="270" r:id="rId12"/>
    <p:sldId id="266" r:id="rId13"/>
    <p:sldId id="267" r:id="rId14"/>
    <p:sldId id="269" r:id="rId15"/>
  </p:sldIdLst>
  <p:sldSz cx="9144000" cy="6858000" type="screen4x3"/>
  <p:notesSz cx="6799263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3"/>
    <a:srgbClr val="63C0CF"/>
    <a:srgbClr val="57B583"/>
    <a:srgbClr val="25BCAD"/>
    <a:srgbClr val="73CEE1"/>
    <a:srgbClr val="4F535E"/>
    <a:srgbClr val="611555"/>
    <a:srgbClr val="849B4B"/>
    <a:srgbClr val="5D69B1"/>
    <a:srgbClr val="FFC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2" autoAdjust="0"/>
    <p:restoredTop sz="94660"/>
  </p:normalViewPr>
  <p:slideViewPr>
    <p:cSldViewPr>
      <p:cViewPr>
        <p:scale>
          <a:sx n="73" d="100"/>
          <a:sy n="73" d="100"/>
        </p:scale>
        <p:origin x="-3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1B646-1B49-4A73-8A83-F7682F857253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691023"/>
            <a:ext cx="5439410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380332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F89D3-54F9-4209-B79C-90D9108D25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Hospitals 2% less</a:t>
            </a:r>
          </a:p>
          <a:p>
            <a:r>
              <a:rPr lang="en-GB" dirty="0" smtClean="0"/>
              <a:t>Community Services increased 12.9 to 14.4%</a:t>
            </a:r>
          </a:p>
          <a:p>
            <a:r>
              <a:rPr lang="en-GB" dirty="0" smtClean="0"/>
              <a:t>Drugs</a:t>
            </a:r>
            <a:r>
              <a:rPr lang="en-GB" baseline="0" dirty="0" smtClean="0"/>
              <a:t> 0.2% less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89D3-54F9-4209-B79C-90D9108D25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6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89D3-54F9-4209-B79C-90D9108D25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2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89D3-54F9-4209-B79C-90D9108D25F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9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55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7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53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4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69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4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70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/>
          <a:stretch/>
        </p:blipFill>
        <p:spPr bwMode="auto">
          <a:xfrm>
            <a:off x="0" y="535495"/>
            <a:ext cx="9144000" cy="555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558" y="12332"/>
            <a:ext cx="868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Annual General Meeting 2015 - 16</a:t>
            </a:r>
            <a:endParaRPr lang="en-GB" sz="36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9144000" cy="62131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68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Potholes &amp; speed bumps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0"/>
            <a:ext cx="9124950" cy="6210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9512" y="116632"/>
            <a:ext cx="868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Potholes &amp; speed bumps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-120000">
            <a:off x="2627784" y="4672621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Heavy" panose="020B0903020102020204" pitchFamily="34" charset="0"/>
              </a:rPr>
              <a:t>Demand on </a:t>
            </a:r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Heavy" panose="020B0903020102020204" pitchFamily="34" charset="0"/>
              </a:rPr>
              <a:t>Hospital Care increasing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-120000">
            <a:off x="2630250" y="4517811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Heavy" panose="020B0903020102020204" pitchFamily="34" charset="0"/>
              </a:rPr>
              <a:t>Population health is poor compared to others</a:t>
            </a:r>
          </a:p>
        </p:txBody>
      </p:sp>
      <p:sp>
        <p:nvSpPr>
          <p:cNvPr id="22" name="Rectangle 21"/>
          <p:cNvSpPr/>
          <p:nvPr/>
        </p:nvSpPr>
        <p:spPr>
          <a:xfrm rot="-120000">
            <a:off x="2626568" y="4517085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Heavy" panose="020B0903020102020204" pitchFamily="34" charset="0"/>
              </a:rPr>
              <a:t>Service Providers struggling across the NHS</a:t>
            </a:r>
          </a:p>
        </p:txBody>
      </p:sp>
      <p:sp>
        <p:nvSpPr>
          <p:cNvPr id="23" name="Rectangle 22"/>
          <p:cNvSpPr/>
          <p:nvPr/>
        </p:nvSpPr>
        <p:spPr>
          <a:xfrm rot="-120000">
            <a:off x="2626568" y="4628661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Heavy" panose="020B0903020102020204" pitchFamily="34" charset="0"/>
              </a:rPr>
              <a:t>Reduced growth in NHS funding</a:t>
            </a:r>
          </a:p>
        </p:txBody>
      </p:sp>
      <p:sp>
        <p:nvSpPr>
          <p:cNvPr id="24" name="Rectangle 23"/>
          <p:cNvSpPr/>
          <p:nvPr/>
        </p:nvSpPr>
        <p:spPr>
          <a:xfrm rot="-120000">
            <a:off x="2639303" y="4664873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Heavy" panose="020B0903020102020204" pitchFamily="34" charset="0"/>
              </a:rPr>
              <a:t>Ageing GP population</a:t>
            </a:r>
          </a:p>
        </p:txBody>
      </p:sp>
    </p:spTree>
    <p:extLst>
      <p:ext uri="{BB962C8B-B14F-4D97-AF65-F5344CB8AC3E}">
        <p14:creationId xmlns:p14="http://schemas.microsoft.com/office/powerpoint/2010/main" val="30080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87"/>
            <a:ext cx="9144000" cy="6086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18" y="3501008"/>
            <a:ext cx="65527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Humber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Coast &amp; Vale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Strategic Transformation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Plan needs </a:t>
            </a:r>
            <a:r>
              <a:rPr lang="en-GB" sz="2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to be a fleet of BMW </a:t>
            </a:r>
            <a:r>
              <a:rPr lang="en-GB" sz="2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i8s</a:t>
            </a:r>
            <a:endParaRPr lang="en-GB" sz="2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19" y="5046275"/>
            <a:ext cx="6725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High </a:t>
            </a:r>
            <a:r>
              <a:rPr lang="en-GB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performing</a:t>
            </a:r>
            <a:endParaRPr lang="en-GB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Highly </a:t>
            </a:r>
            <a:r>
              <a:rPr lang="en-GB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efficient</a:t>
            </a:r>
            <a:endParaRPr lang="en-GB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0528" y="5038290"/>
            <a:ext cx="6725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Working </a:t>
            </a:r>
            <a:r>
              <a:rPr lang="en-GB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together</a:t>
            </a:r>
            <a:endParaRPr lang="en-GB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Engines </a:t>
            </a:r>
            <a:r>
              <a:rPr lang="en-GB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using modern technology</a:t>
            </a:r>
            <a:endParaRPr lang="en-GB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16632"/>
            <a:ext cx="868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We need an upgrade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wallpapercraze.com/images/wallpapers/long_road_w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 bwMode="auto">
          <a:xfrm>
            <a:off x="-35496" y="-99392"/>
            <a:ext cx="9144000" cy="60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35027" y="764704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we have a long way to go</a:t>
            </a:r>
          </a:p>
        </p:txBody>
      </p:sp>
      <p:pic>
        <p:nvPicPr>
          <p:cNvPr id="10" name="Picture 4" descr="http://wallpapercraze.com/images/wallpapers/long_road_w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0" r="6279"/>
          <a:stretch/>
        </p:blipFill>
        <p:spPr bwMode="auto">
          <a:xfrm>
            <a:off x="-20986" y="1186004"/>
            <a:ext cx="9144000" cy="48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55976" y="2852936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but</a:t>
            </a:r>
            <a:endParaRPr lang="en-GB" sz="28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9218" y="1447967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the road ahead </a:t>
            </a:r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is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pic>
        <p:nvPicPr>
          <p:cNvPr id="1028" name="Picture 4" descr="http://wallpapercraze.com/images/wallpapers/long_road_w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2" r="6279"/>
          <a:stretch/>
        </p:blipFill>
        <p:spPr bwMode="auto">
          <a:xfrm>
            <a:off x="-36512" y="3376156"/>
            <a:ext cx="9144000" cy="264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648" y="3861048"/>
            <a:ext cx="540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The </a:t>
            </a:r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CCG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has a good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financial track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record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7858" y="1448572"/>
            <a:ext cx="99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bumpy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/>
          <a:stretch/>
        </p:blipFill>
        <p:spPr bwMode="auto">
          <a:xfrm>
            <a:off x="0" y="535495"/>
            <a:ext cx="9144000" cy="555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558" y="12332"/>
            <a:ext cx="868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Annual General Meeting 2015 - 16</a:t>
            </a:r>
            <a:endParaRPr lang="en-GB" sz="36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1" b="3060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41" y="11663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Emma Latimer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Chief Officer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4819"/>
          <a:stretch/>
        </p:blipFill>
        <p:spPr>
          <a:xfrm>
            <a:off x="1" y="1"/>
            <a:ext cx="9143998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41" y="11663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Dr Dan Roper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Chairman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0" y="0"/>
            <a:ext cx="9144000" cy="6021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0041" y="11663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Emma Sayner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Chief Finance Officer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3528" y="1257711"/>
            <a:ext cx="8525198" cy="851669"/>
            <a:chOff x="323528" y="1257711"/>
            <a:chExt cx="8525198" cy="851669"/>
          </a:xfrm>
        </p:grpSpPr>
        <p:sp>
          <p:nvSpPr>
            <p:cNvPr id="13" name="Rectangle 12"/>
            <p:cNvSpPr/>
            <p:nvPr/>
          </p:nvSpPr>
          <p:spPr>
            <a:xfrm>
              <a:off x="5508103" y="1257711"/>
              <a:ext cx="1105421" cy="851669"/>
            </a:xfrm>
            <a:prstGeom prst="rect">
              <a:avLst/>
            </a:prstGeom>
            <a:solidFill>
              <a:srgbClr val="25BCAD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13524" y="1257711"/>
              <a:ext cx="790575" cy="851669"/>
            </a:xfrm>
            <a:prstGeom prst="rect">
              <a:avLst/>
            </a:prstGeom>
            <a:solidFill>
              <a:srgbClr val="87994D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04099" y="1257711"/>
              <a:ext cx="647701" cy="851669"/>
            </a:xfrm>
            <a:prstGeom prst="rect">
              <a:avLst/>
            </a:prstGeom>
            <a:solidFill>
              <a:srgbClr val="5D69B1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51801" y="1257711"/>
              <a:ext cx="260350" cy="851669"/>
            </a:xfrm>
            <a:prstGeom prst="rect">
              <a:avLst/>
            </a:prstGeom>
            <a:solidFill>
              <a:srgbClr val="849B4B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2944" y="1257711"/>
              <a:ext cx="151606" cy="851669"/>
            </a:xfrm>
            <a:prstGeom prst="rect">
              <a:avLst/>
            </a:prstGeom>
            <a:solidFill>
              <a:srgbClr val="611555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65344" y="1257711"/>
              <a:ext cx="51276" cy="851669"/>
            </a:xfrm>
            <a:prstGeom prst="rect">
              <a:avLst/>
            </a:prstGeom>
            <a:solidFill>
              <a:srgbClr val="4F535E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517888" y="1257711"/>
              <a:ext cx="64137" cy="851669"/>
            </a:xfrm>
            <a:prstGeom prst="rect">
              <a:avLst/>
            </a:prstGeom>
            <a:solidFill>
              <a:srgbClr val="73CEE1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82025" y="1257711"/>
              <a:ext cx="45719" cy="851669"/>
            </a:xfrm>
            <a:prstGeom prst="rect">
              <a:avLst/>
            </a:prstGeom>
            <a:solidFill>
              <a:srgbClr val="25BCAD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627270" y="1257711"/>
              <a:ext cx="221456" cy="851669"/>
            </a:xfrm>
            <a:prstGeom prst="rect">
              <a:avLst/>
            </a:prstGeom>
            <a:solidFill>
              <a:srgbClr val="FFCB06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63786" y="1257711"/>
              <a:ext cx="4087564" cy="851669"/>
            </a:xfrm>
            <a:prstGeom prst="rect">
              <a:avLst/>
            </a:prstGeom>
            <a:solidFill>
              <a:srgbClr val="BB265D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51350" y="1257711"/>
              <a:ext cx="1056754" cy="851669"/>
            </a:xfrm>
            <a:prstGeom prst="rect">
              <a:avLst/>
            </a:prstGeom>
            <a:solidFill>
              <a:srgbClr val="FFCC03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3528" y="1268760"/>
              <a:ext cx="1342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Last year</a:t>
              </a:r>
              <a:endParaRPr lang="en-GB" sz="1600" dirty="0">
                <a:solidFill>
                  <a:schemeClr val="bg1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987824" y="5350073"/>
            <a:ext cx="41756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Grand total: </a:t>
            </a:r>
            <a:r>
              <a:rPr lang="en-GB" sz="2800" dirty="0" smtClean="0">
                <a:solidFill>
                  <a:srgbClr val="0070C0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£389.2 m</a:t>
            </a:r>
            <a:endParaRPr lang="en-GB" sz="2800" dirty="0">
              <a:solidFill>
                <a:srgbClr val="0070C0"/>
              </a:solidFill>
              <a:latin typeface="Franklin Gothic Heavy" panose="020B0903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540568" y="116632"/>
            <a:ext cx="8784976" cy="750277"/>
          </a:xfrm>
          <a:prstGeom prst="roundRect">
            <a:avLst>
              <a:gd name="adj" fmla="val 50000"/>
            </a:avLst>
          </a:prstGeom>
          <a:solidFill>
            <a:srgbClr val="849C4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How </a:t>
            </a:r>
            <a:r>
              <a:rPr lang="en-GB" sz="4000" dirty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w</a:t>
            </a:r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e spend the CCG’s money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3" r="40704" b="67434"/>
          <a:stretch/>
        </p:blipFill>
        <p:spPr>
          <a:xfrm>
            <a:off x="1909352" y="3952676"/>
            <a:ext cx="782574" cy="87031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2" r="23466" b="67434"/>
          <a:stretch/>
        </p:blipFill>
        <p:spPr>
          <a:xfrm>
            <a:off x="2763254" y="3952676"/>
            <a:ext cx="603789" cy="870316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0" b="67434"/>
          <a:stretch/>
        </p:blipFill>
        <p:spPr>
          <a:xfrm>
            <a:off x="349166" y="3952676"/>
            <a:ext cx="679384" cy="870316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6" r="2027" b="67434"/>
          <a:stretch/>
        </p:blipFill>
        <p:spPr>
          <a:xfrm>
            <a:off x="3522130" y="3950632"/>
            <a:ext cx="682401" cy="870316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7" r="82164" b="37054"/>
          <a:stretch/>
        </p:blipFill>
        <p:spPr>
          <a:xfrm>
            <a:off x="4280765" y="3997979"/>
            <a:ext cx="699222" cy="811850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3" r="82981" b="5933"/>
          <a:stretch/>
        </p:blipFill>
        <p:spPr>
          <a:xfrm>
            <a:off x="8200947" y="3959179"/>
            <a:ext cx="667161" cy="863814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62785" b="67510"/>
          <a:stretch/>
        </p:blipFill>
        <p:spPr>
          <a:xfrm>
            <a:off x="1153682" y="3952676"/>
            <a:ext cx="675118" cy="868272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32567" r="63657" b="37054"/>
          <a:stretch/>
        </p:blipFill>
        <p:spPr>
          <a:xfrm>
            <a:off x="5142368" y="3998539"/>
            <a:ext cx="561316" cy="811850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32567" r="43940" b="37054"/>
          <a:stretch/>
        </p:blipFill>
        <p:spPr>
          <a:xfrm>
            <a:off x="5957180" y="3998539"/>
            <a:ext cx="516048" cy="811850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2" t="32567" r="23849" b="37054"/>
          <a:stretch/>
        </p:blipFill>
        <p:spPr>
          <a:xfrm>
            <a:off x="6667398" y="3998539"/>
            <a:ext cx="593481" cy="811850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4" t="32567" r="1729" b="37054"/>
          <a:stretch/>
        </p:blipFill>
        <p:spPr>
          <a:xfrm>
            <a:off x="7478162" y="3998539"/>
            <a:ext cx="649838" cy="811850"/>
          </a:xfrm>
          <a:prstGeom prst="rect">
            <a:avLst/>
          </a:prstGeom>
          <a:ln>
            <a:noFill/>
          </a:ln>
        </p:spPr>
      </p:pic>
      <p:pic>
        <p:nvPicPr>
          <p:cNvPr id="57" name="Picture 2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95"/>
          <a:stretch/>
        </p:blipFill>
        <p:spPr bwMode="auto">
          <a:xfrm>
            <a:off x="2388687" y="5229200"/>
            <a:ext cx="609814" cy="62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63786" y="1689759"/>
            <a:ext cx="8484939" cy="2275490"/>
            <a:chOff x="363786" y="1689759"/>
            <a:chExt cx="8484939" cy="2275490"/>
          </a:xfrm>
        </p:grpSpPr>
        <p:sp>
          <p:nvSpPr>
            <p:cNvPr id="32" name="Rectangle 31"/>
            <p:cNvSpPr/>
            <p:nvPr/>
          </p:nvSpPr>
          <p:spPr>
            <a:xfrm>
              <a:off x="8677910" y="1689759"/>
              <a:ext cx="170815" cy="854075"/>
            </a:xfrm>
            <a:prstGeom prst="rect">
              <a:avLst/>
            </a:prstGeom>
            <a:solidFill>
              <a:srgbClr val="FFCB0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593931" y="1689759"/>
              <a:ext cx="61119" cy="854075"/>
            </a:xfrm>
            <a:prstGeom prst="rect">
              <a:avLst/>
            </a:prstGeom>
            <a:solidFill>
              <a:srgbClr val="73CEE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3786" y="1689759"/>
              <a:ext cx="4001839" cy="854075"/>
            </a:xfrm>
            <a:prstGeom prst="rect">
              <a:avLst/>
            </a:prstGeom>
            <a:solidFill>
              <a:srgbClr val="BB265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65625" y="1689759"/>
              <a:ext cx="1228725" cy="854075"/>
            </a:xfrm>
            <a:prstGeom prst="rect">
              <a:avLst/>
            </a:prstGeom>
            <a:solidFill>
              <a:srgbClr val="FFCC0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94351" y="1689759"/>
              <a:ext cx="1104900" cy="854075"/>
            </a:xfrm>
            <a:prstGeom prst="rect">
              <a:avLst/>
            </a:prstGeom>
            <a:solidFill>
              <a:srgbClr val="25BCA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94017" y="1689759"/>
              <a:ext cx="859308" cy="854075"/>
            </a:xfrm>
            <a:prstGeom prst="rect">
              <a:avLst/>
            </a:prstGeom>
            <a:solidFill>
              <a:srgbClr val="87994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53325" y="1689759"/>
              <a:ext cx="574675" cy="854075"/>
            </a:xfrm>
            <a:prstGeom prst="rect">
              <a:avLst/>
            </a:prstGeom>
            <a:solidFill>
              <a:srgbClr val="5D69B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28000" y="1689759"/>
              <a:ext cx="257175" cy="854075"/>
            </a:xfrm>
            <a:prstGeom prst="rect">
              <a:avLst/>
            </a:prstGeom>
            <a:solidFill>
              <a:srgbClr val="849B4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385176" y="1689759"/>
              <a:ext cx="133350" cy="854075"/>
            </a:xfrm>
            <a:prstGeom prst="rect">
              <a:avLst/>
            </a:prstGeom>
            <a:solidFill>
              <a:srgbClr val="6115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18526" y="1689759"/>
              <a:ext cx="82549" cy="854075"/>
            </a:xfrm>
            <a:prstGeom prst="rect">
              <a:avLst/>
            </a:prstGeom>
            <a:solidFill>
              <a:srgbClr val="4F535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655051" y="1689759"/>
              <a:ext cx="45719" cy="854075"/>
            </a:xfrm>
            <a:prstGeom prst="rect">
              <a:avLst/>
            </a:prstGeom>
            <a:solidFill>
              <a:srgbClr val="25BCA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700755" y="2258350"/>
              <a:ext cx="1666430" cy="1661980"/>
            </a:xfrm>
            <a:custGeom>
              <a:avLst/>
              <a:gdLst>
                <a:gd name="connsiteX0" fmla="*/ 1666430 w 1666430"/>
                <a:gd name="connsiteY0" fmla="*/ 0 h 948583"/>
                <a:gd name="connsiteX1" fmla="*/ 1666430 w 1666430"/>
                <a:gd name="connsiteY1" fmla="*/ 324740 h 948583"/>
                <a:gd name="connsiteX2" fmla="*/ 0 w 1666430"/>
                <a:gd name="connsiteY2" fmla="*/ 948583 h 948583"/>
                <a:gd name="connsiteX3" fmla="*/ 0 w 1666430"/>
                <a:gd name="connsiteY3" fmla="*/ 948583 h 94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430" h="948583">
                  <a:moveTo>
                    <a:pt x="1666430" y="0"/>
                  </a:moveTo>
                  <a:lnTo>
                    <a:pt x="1666430" y="324740"/>
                  </a:lnTo>
                  <a:lnTo>
                    <a:pt x="0" y="948583"/>
                  </a:lnTo>
                  <a:lnTo>
                    <a:pt x="0" y="948583"/>
                  </a:lnTo>
                </a:path>
              </a:pathLst>
            </a:custGeom>
            <a:noFill/>
            <a:ln>
              <a:solidFill>
                <a:srgbClr val="BB26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12606" y="2258350"/>
              <a:ext cx="3461046" cy="1691926"/>
            </a:xfrm>
            <a:custGeom>
              <a:avLst/>
              <a:gdLst>
                <a:gd name="connsiteX0" fmla="*/ 3461046 w 3461046"/>
                <a:gd name="connsiteY0" fmla="*/ 0 h 965675"/>
                <a:gd name="connsiteX1" fmla="*/ 3461046 w 3461046"/>
                <a:gd name="connsiteY1" fmla="*/ 333286 h 965675"/>
                <a:gd name="connsiteX2" fmla="*/ 0 w 3461046"/>
                <a:gd name="connsiteY2" fmla="*/ 965675 h 96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1046" h="965675">
                  <a:moveTo>
                    <a:pt x="3461046" y="0"/>
                  </a:moveTo>
                  <a:lnTo>
                    <a:pt x="3461046" y="333286"/>
                  </a:lnTo>
                  <a:lnTo>
                    <a:pt x="0" y="965675"/>
                  </a:lnTo>
                </a:path>
              </a:pathLst>
            </a:custGeom>
            <a:noFill/>
            <a:ln>
              <a:solidFill>
                <a:srgbClr val="FFCB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290273" y="2258350"/>
              <a:ext cx="3862699" cy="1691926"/>
            </a:xfrm>
            <a:custGeom>
              <a:avLst/>
              <a:gdLst>
                <a:gd name="connsiteX0" fmla="*/ 3854153 w 3862699"/>
                <a:gd name="connsiteY0" fmla="*/ 0 h 965675"/>
                <a:gd name="connsiteX1" fmla="*/ 3862699 w 3862699"/>
                <a:gd name="connsiteY1" fmla="*/ 324740 h 965675"/>
                <a:gd name="connsiteX2" fmla="*/ 0 w 3862699"/>
                <a:gd name="connsiteY2" fmla="*/ 965675 h 96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2699" h="965675">
                  <a:moveTo>
                    <a:pt x="3854153" y="0"/>
                  </a:moveTo>
                  <a:lnTo>
                    <a:pt x="3862699" y="324740"/>
                  </a:lnTo>
                  <a:lnTo>
                    <a:pt x="0" y="965675"/>
                  </a:lnTo>
                </a:path>
              </a:pathLst>
            </a:custGeom>
            <a:noFill/>
            <a:ln>
              <a:solidFill>
                <a:srgbClr val="25BC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3085032" y="2258350"/>
              <a:ext cx="4033615" cy="1691926"/>
            </a:xfrm>
            <a:custGeom>
              <a:avLst/>
              <a:gdLst>
                <a:gd name="connsiteX0" fmla="*/ 4033615 w 4033615"/>
                <a:gd name="connsiteY0" fmla="*/ 0 h 965675"/>
                <a:gd name="connsiteX1" fmla="*/ 4033615 w 4033615"/>
                <a:gd name="connsiteY1" fmla="*/ 333286 h 965675"/>
                <a:gd name="connsiteX2" fmla="*/ 0 w 4033615"/>
                <a:gd name="connsiteY2" fmla="*/ 965675 h 965675"/>
                <a:gd name="connsiteX3" fmla="*/ 0 w 4033615"/>
                <a:gd name="connsiteY3" fmla="*/ 965675 h 965675"/>
                <a:gd name="connsiteX4" fmla="*/ 0 w 4033615"/>
                <a:gd name="connsiteY4" fmla="*/ 965675 h 96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615" h="965675">
                  <a:moveTo>
                    <a:pt x="4033615" y="0"/>
                  </a:moveTo>
                  <a:lnTo>
                    <a:pt x="4033615" y="333286"/>
                  </a:lnTo>
                  <a:lnTo>
                    <a:pt x="0" y="965675"/>
                  </a:lnTo>
                  <a:lnTo>
                    <a:pt x="0" y="965675"/>
                  </a:lnTo>
                  <a:lnTo>
                    <a:pt x="0" y="965675"/>
                  </a:lnTo>
                </a:path>
              </a:pathLst>
            </a:custGeom>
            <a:noFill/>
            <a:ln>
              <a:solidFill>
                <a:srgbClr val="849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862699" y="2273323"/>
              <a:ext cx="3973794" cy="1676953"/>
            </a:xfrm>
            <a:custGeom>
              <a:avLst/>
              <a:gdLst>
                <a:gd name="connsiteX0" fmla="*/ 3973794 w 3973794"/>
                <a:gd name="connsiteY0" fmla="*/ 0 h 957129"/>
                <a:gd name="connsiteX1" fmla="*/ 3973794 w 3973794"/>
                <a:gd name="connsiteY1" fmla="*/ 324740 h 957129"/>
                <a:gd name="connsiteX2" fmla="*/ 0 w 3973794"/>
                <a:gd name="connsiteY2" fmla="*/ 957129 h 957129"/>
                <a:gd name="connsiteX3" fmla="*/ 0 w 3973794"/>
                <a:gd name="connsiteY3" fmla="*/ 957129 h 95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3794" h="957129">
                  <a:moveTo>
                    <a:pt x="3973794" y="0"/>
                  </a:moveTo>
                  <a:lnTo>
                    <a:pt x="3973794" y="324740"/>
                  </a:lnTo>
                  <a:lnTo>
                    <a:pt x="0" y="957129"/>
                  </a:lnTo>
                  <a:lnTo>
                    <a:pt x="0" y="957129"/>
                  </a:lnTo>
                </a:path>
              </a:pathLst>
            </a:custGeom>
            <a:noFill/>
            <a:ln>
              <a:solidFill>
                <a:srgbClr val="5D69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4640366" y="2258350"/>
              <a:ext cx="3614871" cy="1691926"/>
            </a:xfrm>
            <a:custGeom>
              <a:avLst/>
              <a:gdLst>
                <a:gd name="connsiteX0" fmla="*/ 3614871 w 3614871"/>
                <a:gd name="connsiteY0" fmla="*/ 0 h 965675"/>
                <a:gd name="connsiteX1" fmla="*/ 3606326 w 3614871"/>
                <a:gd name="connsiteY1" fmla="*/ 333286 h 965675"/>
                <a:gd name="connsiteX2" fmla="*/ 0 w 3614871"/>
                <a:gd name="connsiteY2" fmla="*/ 965675 h 96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4871" h="965675">
                  <a:moveTo>
                    <a:pt x="3614871" y="0"/>
                  </a:moveTo>
                  <a:lnTo>
                    <a:pt x="3606326" y="333286"/>
                  </a:lnTo>
                  <a:lnTo>
                    <a:pt x="0" y="965675"/>
                  </a:lnTo>
                </a:path>
              </a:pathLst>
            </a:custGeom>
            <a:noFill/>
            <a:ln>
              <a:solidFill>
                <a:srgbClr val="849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5409488" y="1988840"/>
              <a:ext cx="3033757" cy="1961436"/>
            </a:xfrm>
            <a:custGeom>
              <a:avLst/>
              <a:gdLst>
                <a:gd name="connsiteX0" fmla="*/ 3033757 w 3033757"/>
                <a:gd name="connsiteY0" fmla="*/ 0 h 1119499"/>
                <a:gd name="connsiteX1" fmla="*/ 3033757 w 3033757"/>
                <a:gd name="connsiteY1" fmla="*/ 487110 h 1119499"/>
                <a:gd name="connsiteX2" fmla="*/ 0 w 3033757"/>
                <a:gd name="connsiteY2" fmla="*/ 1119499 h 1119499"/>
                <a:gd name="connsiteX3" fmla="*/ 0 w 3033757"/>
                <a:gd name="connsiteY3" fmla="*/ 1119499 h 111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3757" h="1119499">
                  <a:moveTo>
                    <a:pt x="3033757" y="0"/>
                  </a:moveTo>
                  <a:lnTo>
                    <a:pt x="3033757" y="487110"/>
                  </a:lnTo>
                  <a:lnTo>
                    <a:pt x="0" y="1119499"/>
                  </a:lnTo>
                  <a:lnTo>
                    <a:pt x="0" y="1119499"/>
                  </a:lnTo>
                </a:path>
              </a:pathLst>
            </a:custGeom>
            <a:noFill/>
            <a:ln>
              <a:solidFill>
                <a:srgbClr val="6115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6195701" y="2108622"/>
              <a:ext cx="2358639" cy="1856627"/>
            </a:xfrm>
            <a:custGeom>
              <a:avLst/>
              <a:gdLst>
                <a:gd name="connsiteX0" fmla="*/ 2358639 w 2358639"/>
                <a:gd name="connsiteY0" fmla="*/ 0 h 1059679"/>
                <a:gd name="connsiteX1" fmla="*/ 2358639 w 2358639"/>
                <a:gd name="connsiteY1" fmla="*/ 418744 h 1059679"/>
                <a:gd name="connsiteX2" fmla="*/ 0 w 2358639"/>
                <a:gd name="connsiteY2" fmla="*/ 1059679 h 1059679"/>
                <a:gd name="connsiteX3" fmla="*/ 0 w 2358639"/>
                <a:gd name="connsiteY3" fmla="*/ 1059679 h 105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639" h="1059679">
                  <a:moveTo>
                    <a:pt x="2358639" y="0"/>
                  </a:moveTo>
                  <a:lnTo>
                    <a:pt x="2358639" y="418744"/>
                  </a:lnTo>
                  <a:lnTo>
                    <a:pt x="0" y="1059679"/>
                  </a:lnTo>
                  <a:lnTo>
                    <a:pt x="0" y="1059679"/>
                  </a:lnTo>
                </a:path>
              </a:pathLst>
            </a:custGeom>
            <a:noFill/>
            <a:ln>
              <a:solidFill>
                <a:srgbClr val="4F5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6990460" y="2063704"/>
              <a:ext cx="1632247" cy="1901545"/>
            </a:xfrm>
            <a:custGeom>
              <a:avLst/>
              <a:gdLst>
                <a:gd name="connsiteX0" fmla="*/ 1632247 w 1632247"/>
                <a:gd name="connsiteY0" fmla="*/ 0 h 1085316"/>
                <a:gd name="connsiteX1" fmla="*/ 1632247 w 1632247"/>
                <a:gd name="connsiteY1" fmla="*/ 444381 h 1085316"/>
                <a:gd name="connsiteX2" fmla="*/ 0 w 1632247"/>
                <a:gd name="connsiteY2" fmla="*/ 1085316 h 1085316"/>
                <a:gd name="connsiteX3" fmla="*/ 0 w 1632247"/>
                <a:gd name="connsiteY3" fmla="*/ 1085316 h 10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2247" h="1085316">
                  <a:moveTo>
                    <a:pt x="1632247" y="0"/>
                  </a:moveTo>
                  <a:lnTo>
                    <a:pt x="1632247" y="444381"/>
                  </a:lnTo>
                  <a:lnTo>
                    <a:pt x="0" y="1085316"/>
                  </a:lnTo>
                  <a:lnTo>
                    <a:pt x="0" y="1085316"/>
                  </a:lnTo>
                </a:path>
              </a:pathLst>
            </a:custGeom>
            <a:noFill/>
            <a:ln>
              <a:solidFill>
                <a:srgbClr val="73CE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7759581" y="2243377"/>
              <a:ext cx="905855" cy="1706899"/>
            </a:xfrm>
            <a:custGeom>
              <a:avLst/>
              <a:gdLst>
                <a:gd name="connsiteX0" fmla="*/ 905855 w 905855"/>
                <a:gd name="connsiteY0" fmla="*/ 0 h 974221"/>
                <a:gd name="connsiteX1" fmla="*/ 905855 w 905855"/>
                <a:gd name="connsiteY1" fmla="*/ 350378 h 974221"/>
                <a:gd name="connsiteX2" fmla="*/ 0 w 905855"/>
                <a:gd name="connsiteY2" fmla="*/ 974221 h 974221"/>
                <a:gd name="connsiteX3" fmla="*/ 0 w 905855"/>
                <a:gd name="connsiteY3" fmla="*/ 974221 h 974221"/>
                <a:gd name="connsiteX4" fmla="*/ 0 w 905855"/>
                <a:gd name="connsiteY4" fmla="*/ 974221 h 97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855" h="974221">
                  <a:moveTo>
                    <a:pt x="905855" y="0"/>
                  </a:moveTo>
                  <a:lnTo>
                    <a:pt x="905855" y="350378"/>
                  </a:lnTo>
                  <a:lnTo>
                    <a:pt x="0" y="974221"/>
                  </a:lnTo>
                  <a:lnTo>
                    <a:pt x="0" y="974221"/>
                  </a:lnTo>
                  <a:lnTo>
                    <a:pt x="0" y="974221"/>
                  </a:lnTo>
                </a:path>
              </a:pathLst>
            </a:custGeom>
            <a:noFill/>
            <a:ln>
              <a:solidFill>
                <a:srgbClr val="25BC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8562886" y="2258350"/>
              <a:ext cx="213645" cy="1676953"/>
            </a:xfrm>
            <a:custGeom>
              <a:avLst/>
              <a:gdLst>
                <a:gd name="connsiteX0" fmla="*/ 213645 w 213645"/>
                <a:gd name="connsiteY0" fmla="*/ 0 h 957129"/>
                <a:gd name="connsiteX1" fmla="*/ 213645 w 213645"/>
                <a:gd name="connsiteY1" fmla="*/ 333286 h 957129"/>
                <a:gd name="connsiteX2" fmla="*/ 0 w 213645"/>
                <a:gd name="connsiteY2" fmla="*/ 957129 h 957129"/>
                <a:gd name="connsiteX3" fmla="*/ 0 w 213645"/>
                <a:gd name="connsiteY3" fmla="*/ 957129 h 957129"/>
                <a:gd name="connsiteX4" fmla="*/ 0 w 213645"/>
                <a:gd name="connsiteY4" fmla="*/ 957129 h 95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645" h="957129">
                  <a:moveTo>
                    <a:pt x="213645" y="0"/>
                  </a:moveTo>
                  <a:lnTo>
                    <a:pt x="213645" y="333286"/>
                  </a:lnTo>
                  <a:lnTo>
                    <a:pt x="0" y="957129"/>
                  </a:lnTo>
                  <a:lnTo>
                    <a:pt x="0" y="957129"/>
                  </a:lnTo>
                  <a:lnTo>
                    <a:pt x="0" y="957129"/>
                  </a:lnTo>
                </a:path>
              </a:pathLst>
            </a:custGeom>
            <a:noFill/>
            <a:ln>
              <a:solidFill>
                <a:srgbClr val="FFC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811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16" y="1145429"/>
            <a:ext cx="2105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www.psdgraphics.com/file/trophy-award-ic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4501" r="13670" b="4501"/>
          <a:stretch/>
        </p:blipFill>
        <p:spPr bwMode="auto">
          <a:xfrm>
            <a:off x="6732240" y="1116853"/>
            <a:ext cx="2179178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87" y="1116853"/>
            <a:ext cx="20002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81" y="1124744"/>
            <a:ext cx="20002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79" y="1124744"/>
            <a:ext cx="20002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sdgraphics.com/file/dart-on-target-ic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7227" r="18510" b="7068"/>
          <a:stretch/>
        </p:blipFill>
        <p:spPr bwMode="auto">
          <a:xfrm>
            <a:off x="239679" y="1124744"/>
            <a:ext cx="1964603" cy="20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540568" y="116632"/>
            <a:ext cx="9073008" cy="750277"/>
          </a:xfrm>
          <a:prstGeom prst="roundRect">
            <a:avLst>
              <a:gd name="adj" fmla="val 50000"/>
            </a:avLst>
          </a:prstGeom>
          <a:solidFill>
            <a:srgbClr val="849C4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Achievement of financial targets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pic>
        <p:nvPicPr>
          <p:cNvPr id="15" name="Picture 4" descr="http://www.psdgraphics.com/file/dart-on-target-ic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7227" r="18510" b="7068"/>
          <a:stretch/>
        </p:blipFill>
        <p:spPr bwMode="auto">
          <a:xfrm>
            <a:off x="2480473" y="1132635"/>
            <a:ext cx="1964603" cy="20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psdgraphics.com/file/dart-on-target-ic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7227" r="18510" b="7068"/>
          <a:stretch/>
        </p:blipFill>
        <p:spPr bwMode="auto">
          <a:xfrm>
            <a:off x="4719471" y="1132635"/>
            <a:ext cx="1964603" cy="20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4595" y="4221088"/>
            <a:ext cx="21947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B050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Achieved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£7.8m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2% surplus</a:t>
            </a:r>
            <a:endParaRPr lang="en-GB" sz="2400" dirty="0">
              <a:solidFill>
                <a:srgbClr val="0070C0"/>
              </a:solidFill>
              <a:latin typeface="Franklin Gothic Book" panose="020B0503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3337829"/>
            <a:ext cx="221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63C0CF"/>
                </a:solidFill>
                <a:latin typeface="Franklin Gothic Heavy" panose="020B0903020102020204" pitchFamily="34" charset="0"/>
              </a:rPr>
              <a:t>Surplus</a:t>
            </a:r>
            <a:endParaRPr lang="en-GB" sz="2800" dirty="0">
              <a:solidFill>
                <a:srgbClr val="63C0CF"/>
              </a:solidFill>
              <a:latin typeface="Franklin Gothic Book" panose="020B0503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1204" y="3140969"/>
            <a:ext cx="1964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63C0CF"/>
                </a:solidFill>
                <a:latin typeface="Franklin Gothic Heavy" panose="020B0903020102020204" pitchFamily="34" charset="0"/>
              </a:rPr>
              <a:t>Running costs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1408" y="3140968"/>
            <a:ext cx="1964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63C0CF"/>
                </a:solidFill>
                <a:latin typeface="Franklin Gothic Heavy" panose="020B0903020102020204" pitchFamily="34" charset="0"/>
              </a:rPr>
              <a:t>Paying bills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02311" y="3337828"/>
            <a:ext cx="196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57B583"/>
                </a:solidFill>
                <a:latin typeface="Franklin Gothic Heavy" panose="020B0903020102020204" pitchFamily="34" charset="0"/>
              </a:rPr>
              <a:t>Audit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7541" y="4221088"/>
            <a:ext cx="25119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B050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Achieved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£6.2m spent,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£6.5m allocation</a:t>
            </a:r>
            <a:endParaRPr lang="en-GB" sz="2400" dirty="0">
              <a:solidFill>
                <a:srgbClr val="0070C0"/>
              </a:solidFill>
              <a:latin typeface="Franklin Gothic Book" panose="020B0503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04386" y="4221088"/>
            <a:ext cx="21947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B050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Achieved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 95% of invoices are 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paid within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30 Days</a:t>
            </a:r>
            <a:endParaRPr lang="en-GB" sz="2400" dirty="0">
              <a:solidFill>
                <a:srgbClr val="0070C0"/>
              </a:solidFill>
              <a:latin typeface="Franklin Gothic Book" panose="020B0503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4560" y="3789040"/>
            <a:ext cx="2665952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CC03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GB" sz="2800" baseline="30000" dirty="0" smtClean="0">
                <a:solidFill>
                  <a:srgbClr val="FFCC03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GB" sz="2800" dirty="0" smtClean="0">
                <a:solidFill>
                  <a:srgbClr val="FFCC03"/>
                </a:solidFill>
                <a:latin typeface="Franklin Gothic Heavy" panose="020B09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year running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Audit signed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Franklin Gothic Book" panose="020B0503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 with no recommendations</a:t>
            </a:r>
            <a:endParaRPr lang="en-GB" sz="2400" dirty="0">
              <a:solidFill>
                <a:srgbClr val="0070C0"/>
              </a:solidFill>
              <a:latin typeface="Franklin Gothic Book" panose="020B0503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9" y="3068960"/>
            <a:ext cx="854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Book" panose="020B0503020102020204" pitchFamily="34" charset="0"/>
              </a:rPr>
              <a:t>What if the CCG were a car? </a:t>
            </a:r>
            <a:endParaRPr lang="en-GB" sz="4000" dirty="0">
              <a:solidFill>
                <a:srgbClr val="0072C6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27458" r="1154" b="28713"/>
          <a:stretch/>
        </p:blipFill>
        <p:spPr>
          <a:xfrm>
            <a:off x="-3759979" y="2533138"/>
            <a:ext cx="3740477" cy="16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50"/>
    </mc:Choice>
    <mc:Fallback xmlns="">
      <p:transition spd="slow" advClick="0" advTm="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14758E-6 L 1.40747 -0.0018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65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260648"/>
            <a:ext cx="8616588" cy="5314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5" y="5574874"/>
            <a:ext cx="700082" cy="4356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60827" y="5674388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GB" sz="1000" dirty="0"/>
              <a:t>BMW 5 Series Product </a:t>
            </a:r>
            <a:r>
              <a:rPr lang="en-GB" sz="1000" dirty="0" smtClean="0"/>
              <a:t>Trailer 2009</a:t>
            </a:r>
            <a:endParaRPr lang="en-GB" sz="1000" dirty="0"/>
          </a:p>
        </p:txBody>
      </p:sp>
      <p:pic>
        <p:nvPicPr>
          <p:cNvPr id="11" name="BMW 5 Series Product Trail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0" end="62401.4512"/>
                  <p14:fade in="10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706" y="476672"/>
            <a:ext cx="8616588" cy="4846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4445658"/>
            <a:ext cx="1926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Reliable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064" y="692696"/>
            <a:ext cx="3660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High performing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1999" y="4439742"/>
            <a:ext cx="5996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Good reputation for quality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966" y="4445658"/>
            <a:ext cx="3751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Expensive to run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485" y="4439742"/>
            <a:ext cx="792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Large bills just around the corner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52120" y="5674388"/>
            <a:ext cx="77938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GB" sz="1000" dirty="0" smtClean="0"/>
              <a:t>Taken from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619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300"/>
    </mc:Choice>
    <mc:Fallback xmlns="">
      <p:transition spd="slow" advClick="0" advTm="2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208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2" grpId="0"/>
      <p:bldP spid="12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0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056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588564" y="2492896"/>
            <a:ext cx="102256" cy="1022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138701" y="177429"/>
            <a:ext cx="5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Fuel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79912" y="2276872"/>
            <a:ext cx="102256" cy="1022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283968" y="620688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Passenger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43481" y="2896391"/>
            <a:ext cx="102256" cy="1022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958707" y="4524569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Engine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76056" y="3683426"/>
            <a:ext cx="102256" cy="1022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403757" y="5008008"/>
            <a:ext cx="409461" cy="366147"/>
            <a:chOff x="755576" y="4409038"/>
            <a:chExt cx="545948" cy="488196"/>
          </a:xfrm>
        </p:grpSpPr>
        <p:sp>
          <p:nvSpPr>
            <p:cNvPr id="22" name="Isosceles Triangle 21"/>
            <p:cNvSpPr/>
            <p:nvPr/>
          </p:nvSpPr>
          <p:spPr>
            <a:xfrm>
              <a:off x="755576" y="4409038"/>
              <a:ext cx="272974" cy="24409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1028550" y="4409038"/>
              <a:ext cx="272974" cy="24409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2063" y="4653136"/>
              <a:ext cx="272974" cy="24409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26929" y="4998388"/>
            <a:ext cx="74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Audit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8" y="5499978"/>
            <a:ext cx="633706" cy="37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86852" y="5532959"/>
            <a:ext cx="668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NHS England, assurance review every 3 months, issues </a:t>
            </a:r>
            <a:r>
              <a:rPr lang="en-GB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our licence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880912" y="2276872"/>
            <a:ext cx="102256" cy="1022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7329184" y="3356992"/>
            <a:ext cx="102256" cy="1022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6197805" y="1143388"/>
            <a:ext cx="143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Health Policy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97805" y="1431420"/>
            <a:ext cx="254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e.g. 5 </a:t>
            </a:r>
            <a:r>
              <a:rPr lang="en-GB" dirty="0">
                <a:solidFill>
                  <a:srgbClr val="00B0F0"/>
                </a:solidFill>
                <a:latin typeface="Franklin Gothic Book" panose="020B0503020102020204" pitchFamily="34" charset="0"/>
              </a:rPr>
              <a:t>Y</a:t>
            </a:r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ear Forward View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6431" y="4077072"/>
            <a:ext cx="15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Journey Costs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94657" y="5004824"/>
            <a:ext cx="10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Servicing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49338" y="358923"/>
            <a:ext cx="504202" cy="2144995"/>
          </a:xfrm>
          <a:custGeom>
            <a:avLst/>
            <a:gdLst>
              <a:gd name="connsiteX0" fmla="*/ 0 w 504202"/>
              <a:gd name="connsiteY0" fmla="*/ 2144995 h 2144995"/>
              <a:gd name="connsiteX1" fmla="*/ 401653 w 504202"/>
              <a:gd name="connsiteY1" fmla="*/ 0 h 2144995"/>
              <a:gd name="connsiteX2" fmla="*/ 504202 w 504202"/>
              <a:gd name="connsiteY2" fmla="*/ 0 h 2144995"/>
              <a:gd name="connsiteX3" fmla="*/ 504202 w 504202"/>
              <a:gd name="connsiteY3" fmla="*/ 0 h 214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202" h="2144995">
                <a:moveTo>
                  <a:pt x="0" y="2144995"/>
                </a:moveTo>
                <a:lnTo>
                  <a:pt x="401653" y="0"/>
                </a:lnTo>
                <a:lnTo>
                  <a:pt x="504202" y="0"/>
                </a:lnTo>
                <a:lnTo>
                  <a:pt x="504202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3828516" y="820396"/>
            <a:ext cx="452927" cy="1504060"/>
          </a:xfrm>
          <a:custGeom>
            <a:avLst/>
            <a:gdLst>
              <a:gd name="connsiteX0" fmla="*/ 0 w 452927"/>
              <a:gd name="connsiteY0" fmla="*/ 1504060 h 1504060"/>
              <a:gd name="connsiteX1" fmla="*/ 333286 w 452927"/>
              <a:gd name="connsiteY1" fmla="*/ 0 h 1504060"/>
              <a:gd name="connsiteX2" fmla="*/ 452927 w 452927"/>
              <a:gd name="connsiteY2" fmla="*/ 0 h 1504060"/>
              <a:gd name="connsiteX3" fmla="*/ 452927 w 452927"/>
              <a:gd name="connsiteY3" fmla="*/ 0 h 15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927" h="1504060">
                <a:moveTo>
                  <a:pt x="0" y="1504060"/>
                </a:moveTo>
                <a:lnTo>
                  <a:pt x="333286" y="0"/>
                </a:lnTo>
                <a:lnTo>
                  <a:pt x="452927" y="0"/>
                </a:lnTo>
                <a:lnTo>
                  <a:pt x="452927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4930923" y="1333144"/>
            <a:ext cx="393107" cy="991312"/>
          </a:xfrm>
          <a:custGeom>
            <a:avLst/>
            <a:gdLst>
              <a:gd name="connsiteX0" fmla="*/ 0 w 393107"/>
              <a:gd name="connsiteY0" fmla="*/ 991312 h 991312"/>
              <a:gd name="connsiteX1" fmla="*/ 282012 w 393107"/>
              <a:gd name="connsiteY1" fmla="*/ 0 h 991312"/>
              <a:gd name="connsiteX2" fmla="*/ 393107 w 393107"/>
              <a:gd name="connsiteY2" fmla="*/ 0 h 99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107" h="991312">
                <a:moveTo>
                  <a:pt x="0" y="991312"/>
                </a:moveTo>
                <a:lnTo>
                  <a:pt x="282012" y="0"/>
                </a:lnTo>
                <a:lnTo>
                  <a:pt x="393107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4375447" y="3743058"/>
            <a:ext cx="760575" cy="521293"/>
          </a:xfrm>
          <a:custGeom>
            <a:avLst/>
            <a:gdLst>
              <a:gd name="connsiteX0" fmla="*/ 0 w 760575"/>
              <a:gd name="connsiteY0" fmla="*/ 521293 h 521293"/>
              <a:gd name="connsiteX1" fmla="*/ 136732 w 760575"/>
              <a:gd name="connsiteY1" fmla="*/ 521293 h 521293"/>
              <a:gd name="connsiteX2" fmla="*/ 760575 w 760575"/>
              <a:gd name="connsiteY2" fmla="*/ 0 h 52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575" h="521293">
                <a:moveTo>
                  <a:pt x="0" y="521293"/>
                </a:moveTo>
                <a:lnTo>
                  <a:pt x="136732" y="521293"/>
                </a:lnTo>
                <a:lnTo>
                  <a:pt x="76057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5759865" y="2948299"/>
            <a:ext cx="632389" cy="1786071"/>
          </a:xfrm>
          <a:custGeom>
            <a:avLst/>
            <a:gdLst>
              <a:gd name="connsiteX0" fmla="*/ 0 w 632389"/>
              <a:gd name="connsiteY0" fmla="*/ 1777525 h 1786071"/>
              <a:gd name="connsiteX1" fmla="*/ 119642 w 632389"/>
              <a:gd name="connsiteY1" fmla="*/ 1786071 h 1786071"/>
              <a:gd name="connsiteX2" fmla="*/ 119642 w 632389"/>
              <a:gd name="connsiteY2" fmla="*/ 1786071 h 1786071"/>
              <a:gd name="connsiteX3" fmla="*/ 632389 w 632389"/>
              <a:gd name="connsiteY3" fmla="*/ 0 h 1786071"/>
              <a:gd name="connsiteX4" fmla="*/ 632389 w 632389"/>
              <a:gd name="connsiteY4" fmla="*/ 0 h 178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389" h="1786071">
                <a:moveTo>
                  <a:pt x="0" y="1777525"/>
                </a:moveTo>
                <a:lnTo>
                  <a:pt x="119642" y="1786071"/>
                </a:lnTo>
                <a:lnTo>
                  <a:pt x="119642" y="1786071"/>
                </a:lnTo>
                <a:lnTo>
                  <a:pt x="632389" y="0"/>
                </a:lnTo>
                <a:lnTo>
                  <a:pt x="632389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7041735" y="3418318"/>
            <a:ext cx="341831" cy="1786071"/>
          </a:xfrm>
          <a:custGeom>
            <a:avLst/>
            <a:gdLst>
              <a:gd name="connsiteX0" fmla="*/ 0 w 341831"/>
              <a:gd name="connsiteY0" fmla="*/ 1786071 h 1786071"/>
              <a:gd name="connsiteX1" fmla="*/ 128186 w 341831"/>
              <a:gd name="connsiteY1" fmla="*/ 1786071 h 1786071"/>
              <a:gd name="connsiteX2" fmla="*/ 341831 w 341831"/>
              <a:gd name="connsiteY2" fmla="*/ 0 h 178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831" h="1786071">
                <a:moveTo>
                  <a:pt x="0" y="1786071"/>
                </a:moveTo>
                <a:lnTo>
                  <a:pt x="128186" y="1786071"/>
                </a:lnTo>
                <a:lnTo>
                  <a:pt x="341831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2600625" y="179587"/>
            <a:ext cx="330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Funding from Department of Health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07209" y="4527226"/>
            <a:ext cx="177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Health providers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54181" y="620688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Patients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4555" y="4077072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Cost of healthcare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8292" y="1142850"/>
            <a:ext cx="9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Sat </a:t>
            </a:r>
            <a:r>
              <a:rPr lang="en-GB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Nav</a:t>
            </a:r>
            <a:endParaRPr lang="en-GB" dirty="0" smtClean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23928" y="5004123"/>
            <a:ext cx="219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  <a:latin typeface="Franklin Gothic Book" panose="020B0503020102020204" pitchFamily="34" charset="0"/>
              </a:rPr>
              <a:t>Cost of CCG running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6413" y="4994831"/>
            <a:ext cx="62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MOT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90539" y="5535338"/>
            <a:ext cx="68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DVLA</a:t>
            </a:r>
            <a:endParaRPr lang="en-GB" dirty="0">
              <a:solidFill>
                <a:srgbClr val="00B0F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8" grpId="0" animBg="1"/>
      <p:bldP spid="20" grpId="0"/>
      <p:bldP spid="21" grpId="0" animBg="1"/>
      <p:bldP spid="23" grpId="0"/>
      <p:bldP spid="24" grpId="0" animBg="1"/>
      <p:bldP spid="29" grpId="0"/>
      <p:bldP spid="31" grpId="0"/>
      <p:bldP spid="32" grpId="0" animBg="1"/>
      <p:bldP spid="33" grpId="0" animBg="1"/>
      <p:bldP spid="28" grpId="0"/>
      <p:bldP spid="30" grpId="0"/>
      <p:bldP spid="34" grpId="0"/>
      <p:bldP spid="35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263</Words>
  <Application>Microsoft Office PowerPoint</Application>
  <PresentationFormat>On-screen Show (4:3)</PresentationFormat>
  <Paragraphs>84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eMBED</cp:lastModifiedBy>
  <cp:revision>61</cp:revision>
  <cp:lastPrinted>2016-09-13T09:32:23Z</cp:lastPrinted>
  <dcterms:created xsi:type="dcterms:W3CDTF">2016-08-26T09:05:19Z</dcterms:created>
  <dcterms:modified xsi:type="dcterms:W3CDTF">2017-08-09T09:01:55Z</dcterms:modified>
</cp:coreProperties>
</file>